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708F53D-01E3-4453-9853-0F42612B2CFC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F26D394-682B-4141-8677-2DCE2F856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49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6D394-682B-4141-8677-2DCE2F85655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0D5C9-7243-47EF-9CB7-CC23CA40B114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72464-16BD-4673-B886-7A2775EB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zd006@auburn.edu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ag.auburn.edu/enpl/directory/faculty/delafuente/la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3600" b="1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Undergraduate </a:t>
            </a:r>
            <a:r>
              <a:rPr lang="en-US" sz="36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Internship in Plant Pathology</a:t>
            </a:r>
            <a:r>
              <a:rPr lang="en-US" dirty="0">
                <a:solidFill>
                  <a:srgbClr val="008000"/>
                </a:solidFill>
              </a:rPr>
              <a:t/>
            </a:r>
            <a:br>
              <a:rPr lang="en-US" dirty="0">
                <a:solidFill>
                  <a:srgbClr val="008000"/>
                </a:solidFill>
              </a:rPr>
            </a:b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514600" y="3581400"/>
            <a:ext cx="3276600" cy="2209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500" b="1" dirty="0" smtClean="0">
                <a:ln w="12700">
                  <a:solidFill>
                    <a:schemeClr val="tx1"/>
                  </a:solidFill>
                </a:ln>
                <a:solidFill>
                  <a:srgbClr val="009900"/>
                </a:solidFill>
                <a:latin typeface="+mj-lt"/>
                <a:ea typeface="+mj-ea"/>
                <a:cs typeface="+mj-cs"/>
              </a:rPr>
              <a:t>Requirements:</a:t>
            </a:r>
          </a:p>
          <a:p>
            <a:pPr>
              <a:buNone/>
            </a:pPr>
            <a:endParaRPr lang="en-US" dirty="0" smtClean="0"/>
          </a:p>
          <a:p>
            <a:pPr marL="111125" indent="-111125"/>
            <a:r>
              <a:rPr lang="en-US" dirty="0"/>
              <a:t>Must be working towards a </a:t>
            </a:r>
            <a:r>
              <a:rPr lang="en-US" dirty="0" smtClean="0"/>
              <a:t>B.Sc. </a:t>
            </a:r>
            <a:r>
              <a:rPr lang="en-US" dirty="0"/>
              <a:t>in a relevant science-related major (e.g. </a:t>
            </a:r>
            <a:r>
              <a:rPr lang="en-US" b="1" dirty="0"/>
              <a:t>Microbiology, Biology, Horticulture</a:t>
            </a:r>
            <a:r>
              <a:rPr lang="en-US" dirty="0"/>
              <a:t>, etc</a:t>
            </a:r>
            <a:r>
              <a:rPr lang="en-US" dirty="0" smtClean="0"/>
              <a:t>.)</a:t>
            </a:r>
          </a:p>
          <a:p>
            <a:pPr marL="111125" indent="-111125"/>
            <a:endParaRPr lang="en-US" dirty="0" smtClean="0"/>
          </a:p>
          <a:p>
            <a:pPr marL="111125" indent="-111125"/>
            <a:r>
              <a:rPr lang="en-US" dirty="0" smtClean="0"/>
              <a:t>Interest </a:t>
            </a:r>
            <a:r>
              <a:rPr lang="en-US" dirty="0"/>
              <a:t>in </a:t>
            </a:r>
            <a:r>
              <a:rPr lang="en-US" dirty="0" smtClean="0"/>
              <a:t>microbiology</a:t>
            </a:r>
          </a:p>
          <a:p>
            <a:pPr marL="111125" indent="-111125"/>
            <a:endParaRPr lang="en-US" dirty="0" smtClean="0"/>
          </a:p>
          <a:p>
            <a:pPr marL="111125" indent="-111125"/>
            <a:r>
              <a:rPr lang="en-US" dirty="0"/>
              <a:t>Ability to communicate </a:t>
            </a:r>
            <a:r>
              <a:rPr lang="en-US" dirty="0" smtClean="0"/>
              <a:t>effectively</a:t>
            </a:r>
          </a:p>
          <a:p>
            <a:pPr marL="111125" indent="-111125"/>
            <a:endParaRPr lang="en-US" dirty="0"/>
          </a:p>
          <a:p>
            <a:pPr marL="111125" indent="-111125"/>
            <a:r>
              <a:rPr lang="en-US" dirty="0"/>
              <a:t>Commitment to work at least </a:t>
            </a:r>
            <a:r>
              <a:rPr lang="en-US" dirty="0" smtClean="0"/>
              <a:t>8 </a:t>
            </a:r>
            <a:r>
              <a:rPr lang="en-US" dirty="0"/>
              <a:t>hours per </a:t>
            </a:r>
            <a:r>
              <a:rPr lang="en-US" dirty="0" smtClean="0"/>
              <a:t>week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638800" y="3581400"/>
            <a:ext cx="3429000" cy="2514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500" b="1" dirty="0" smtClean="0">
                <a:ln w="12700">
                  <a:solidFill>
                    <a:schemeClr val="tx1"/>
                  </a:solidFill>
                </a:ln>
                <a:solidFill>
                  <a:srgbClr val="009900"/>
                </a:solidFill>
                <a:latin typeface="+mj-lt"/>
                <a:ea typeface="+mj-ea"/>
                <a:cs typeface="+mj-cs"/>
              </a:rPr>
              <a:t>Preferred Qualifications:</a:t>
            </a:r>
          </a:p>
          <a:p>
            <a:pPr>
              <a:buNone/>
            </a:pPr>
            <a:endParaRPr lang="en-US" dirty="0" smtClean="0"/>
          </a:p>
          <a:p>
            <a:pPr marL="230188" indent="-230188"/>
            <a:r>
              <a:rPr lang="en-US" dirty="0"/>
              <a:t>Experience working in a research laboratory </a:t>
            </a:r>
            <a:r>
              <a:rPr lang="en-US" dirty="0" smtClean="0"/>
              <a:t>setting</a:t>
            </a:r>
          </a:p>
          <a:p>
            <a:pPr marL="230188" indent="-230188">
              <a:buNone/>
            </a:pPr>
            <a:endParaRPr lang="en-US" dirty="0" smtClean="0"/>
          </a:p>
          <a:p>
            <a:pPr marL="230188" indent="-230188"/>
            <a:r>
              <a:rPr lang="en-US" dirty="0" smtClean="0"/>
              <a:t>Experience </a:t>
            </a:r>
            <a:r>
              <a:rPr lang="en-US" dirty="0"/>
              <a:t>with aseptic </a:t>
            </a:r>
            <a:r>
              <a:rPr lang="en-US" dirty="0" smtClean="0"/>
              <a:t>technique</a:t>
            </a:r>
          </a:p>
          <a:p>
            <a:pPr marL="230188" indent="-230188"/>
            <a:endParaRPr lang="en-US" dirty="0"/>
          </a:p>
          <a:p>
            <a:pPr marL="230188" indent="-230188"/>
            <a:r>
              <a:rPr lang="en-US" dirty="0" smtClean="0"/>
              <a:t>A </a:t>
            </a:r>
            <a:r>
              <a:rPr lang="en-US" dirty="0"/>
              <a:t>cumulative GPA of 3.0 or </a:t>
            </a:r>
            <a:r>
              <a:rPr lang="en-US" dirty="0" smtClean="0"/>
              <a:t>higher</a:t>
            </a:r>
          </a:p>
          <a:p>
            <a:pPr marL="230188" indent="-230188"/>
            <a:endParaRPr lang="en-US" dirty="0"/>
          </a:p>
          <a:p>
            <a:pPr marL="230188" indent="-230188"/>
            <a:r>
              <a:rPr lang="en-US" dirty="0" smtClean="0"/>
              <a:t>Ability </a:t>
            </a:r>
            <a:r>
              <a:rPr lang="en-US" dirty="0"/>
              <a:t>to continue working in the lab </a:t>
            </a:r>
            <a:r>
              <a:rPr lang="en-US" dirty="0" smtClean="0"/>
              <a:t>over multiple semesters</a:t>
            </a:r>
          </a:p>
          <a:p>
            <a:pPr marL="230188" indent="-230188"/>
            <a:endParaRPr lang="en-US" dirty="0"/>
          </a:p>
          <a:p>
            <a:pPr marL="230188" indent="-230188"/>
            <a:r>
              <a:rPr lang="en-US" dirty="0" smtClean="0"/>
              <a:t>Desire </a:t>
            </a:r>
            <a:r>
              <a:rPr lang="en-US" dirty="0"/>
              <a:t>to continue with a career in scientific research</a:t>
            </a:r>
          </a:p>
          <a:p>
            <a:pPr marL="230188" indent="-230188"/>
            <a:endParaRPr lang="en-US" dirty="0"/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43164" y="609600"/>
            <a:ext cx="5791200" cy="3886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sz="2200" b="1" dirty="0" smtClean="0"/>
              <a:t>Internship:</a:t>
            </a:r>
          </a:p>
          <a:p>
            <a:pPr>
              <a:lnSpc>
                <a:spcPts val="1900"/>
              </a:lnSpc>
            </a:pPr>
            <a:r>
              <a:rPr lang="en-US" sz="1400" dirty="0" smtClean="0"/>
              <a:t>An </a:t>
            </a:r>
            <a:r>
              <a:rPr lang="en-US" sz="1400" dirty="0"/>
              <a:t>Undergraduate Internship in Plant Pathology is available for an undergraduate interested in assisting with laboratory research activities at Auburn </a:t>
            </a:r>
            <a:r>
              <a:rPr lang="en-US" sz="1400" dirty="0" smtClean="0"/>
              <a:t>University. </a:t>
            </a:r>
            <a:r>
              <a:rPr lang="en-US" sz="1400" dirty="0"/>
              <a:t>Our plant pathology lab conducts research to understand the infection processes, survival/proliferation, and host preferences of bacterial </a:t>
            </a:r>
            <a:r>
              <a:rPr lang="en-US" sz="1400" dirty="0" err="1"/>
              <a:t>phytopathogens</a:t>
            </a:r>
            <a:r>
              <a:rPr lang="en-US" sz="1400" dirty="0"/>
              <a:t> that endanger agricultural crop production. </a:t>
            </a:r>
            <a:r>
              <a:rPr lang="en-US" sz="1400" dirty="0" smtClean="0"/>
              <a:t>The </a:t>
            </a:r>
            <a:r>
              <a:rPr lang="en-US" sz="1400" dirty="0"/>
              <a:t>intern will assist with various aspects of ongoing research including bacterial isolation and culture from infected plant material, molecular characterization of bacterial isolates, greenhouse experiments, field sampling, assessment of </a:t>
            </a:r>
            <a:r>
              <a:rPr lang="en-US" sz="1400" dirty="0" err="1"/>
              <a:t>biofilm</a:t>
            </a:r>
            <a:r>
              <a:rPr lang="en-US" sz="1400" dirty="0"/>
              <a:t> formation in </a:t>
            </a:r>
            <a:r>
              <a:rPr lang="en-US" sz="1400" dirty="0" err="1"/>
              <a:t>microfluidics</a:t>
            </a:r>
            <a:r>
              <a:rPr lang="en-US" sz="1400" dirty="0"/>
              <a:t> experiments, and preparation of general laboratory supplies. If desired, the </a:t>
            </a:r>
            <a:r>
              <a:rPr lang="en-US" sz="1400" b="1" u="sng" dirty="0"/>
              <a:t>internship can be used for undergraduate research credit</a:t>
            </a:r>
            <a:r>
              <a:rPr lang="en-US" sz="1400" dirty="0"/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0800" y="5755428"/>
            <a:ext cx="6324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Contact</a:t>
            </a:r>
            <a:r>
              <a:rPr lang="en-US" sz="1400" b="1" dirty="0"/>
              <a:t>:</a:t>
            </a:r>
            <a:endParaRPr lang="en-US" sz="1400" dirty="0"/>
          </a:p>
          <a:p>
            <a:pPr>
              <a:spcAft>
                <a:spcPts val="600"/>
              </a:spcAft>
            </a:pPr>
            <a:r>
              <a:rPr lang="en-US" sz="1400" dirty="0"/>
              <a:t>Contact </a:t>
            </a:r>
            <a:r>
              <a:rPr lang="en-US" sz="1400" dirty="0" smtClean="0"/>
              <a:t>Leonardo De La </a:t>
            </a:r>
            <a:r>
              <a:rPr lang="en-US" sz="1400" dirty="0" err="1" smtClean="0"/>
              <a:t>Fuente</a:t>
            </a:r>
            <a:r>
              <a:rPr lang="en-US" sz="1400" dirty="0" smtClean="0"/>
              <a:t> </a:t>
            </a:r>
            <a:r>
              <a:rPr lang="en-US" sz="1400" dirty="0"/>
              <a:t>at </a:t>
            </a:r>
            <a:r>
              <a:rPr lang="en-US" sz="1400" u="sng" dirty="0" smtClean="0">
                <a:hlinkClick r:id="rId3"/>
              </a:rPr>
              <a:t>lzd0005@auburn.edu</a:t>
            </a:r>
            <a:r>
              <a:rPr lang="en-US" sz="1400" dirty="0" smtClean="0"/>
              <a:t> </a:t>
            </a:r>
            <a:r>
              <a:rPr lang="en-US" sz="1400" dirty="0"/>
              <a:t>for further information. Please include a current CV with applicable qualifications and experience</a:t>
            </a:r>
            <a:r>
              <a:rPr lang="en-US" sz="14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1400" b="1" dirty="0" smtClean="0"/>
              <a:t>Lab website: </a:t>
            </a:r>
            <a:r>
              <a:rPr lang="en-US" sz="1400" dirty="0">
                <a:hlinkClick r:id="rId4"/>
              </a:rPr>
              <a:t>http://www.ag.auburn.edu/enpl/directory/faculty/delafuente/lab/</a:t>
            </a:r>
            <a:endParaRPr lang="en-US" sz="1400" dirty="0" smtClean="0"/>
          </a:p>
          <a:p>
            <a:endParaRPr lang="en-US" sz="1000" dirty="0" smtClean="0"/>
          </a:p>
        </p:txBody>
      </p:sp>
      <p:pic>
        <p:nvPicPr>
          <p:cNvPr id="12" name="Picture 11" descr="Pierce's Diseas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3600" y="762000"/>
            <a:ext cx="2951774" cy="2362200"/>
          </a:xfrm>
          <a:prstGeom prst="rect">
            <a:avLst/>
          </a:prstGeom>
          <a:ln w="38100">
            <a:solidFill>
              <a:srgbClr val="FF3300"/>
            </a:solidFill>
          </a:ln>
        </p:spPr>
      </p:pic>
      <p:pic>
        <p:nvPicPr>
          <p:cNvPr id="14" name="Picture 13" descr="IMG_105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8564" y="3655288"/>
            <a:ext cx="2336800" cy="1752600"/>
          </a:xfrm>
          <a:prstGeom prst="rect">
            <a:avLst/>
          </a:prstGeom>
          <a:ln w="38100">
            <a:solidFill>
              <a:srgbClr val="FF3300"/>
            </a:solidFill>
          </a:ln>
        </p:spPr>
      </p:pic>
      <p:pic>
        <p:nvPicPr>
          <p:cNvPr id="15" name="Picture 14" descr="WM1-Isol1-4 Crop.jpg"/>
          <p:cNvPicPr>
            <a:picLocks noChangeAspect="1"/>
          </p:cNvPicPr>
          <p:nvPr/>
        </p:nvPicPr>
        <p:blipFill>
          <a:blip r:embed="rId7" cstate="print"/>
          <a:srcRect t="28372"/>
          <a:stretch>
            <a:fillRect/>
          </a:stretch>
        </p:blipFill>
        <p:spPr>
          <a:xfrm>
            <a:off x="505951" y="5498556"/>
            <a:ext cx="1588393" cy="1301716"/>
          </a:xfrm>
          <a:prstGeom prst="rect">
            <a:avLst/>
          </a:prstGeom>
          <a:ln w="38100">
            <a:solidFill>
              <a:srgbClr val="FF3300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223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Undergraduate Internship in Plant Pathology </vt:lpstr>
    </vt:vector>
  </TitlesOfParts>
  <Company>ACES/CoAg/AAES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Internship in Plant Pathology </dc:title>
  <dc:creator>Jennifer Parker</dc:creator>
  <cp:lastModifiedBy>Jennifer Kristen Parker</cp:lastModifiedBy>
  <cp:revision>50</cp:revision>
  <dcterms:created xsi:type="dcterms:W3CDTF">2010-04-12T14:02:57Z</dcterms:created>
  <dcterms:modified xsi:type="dcterms:W3CDTF">2014-10-13T15:44:52Z</dcterms:modified>
</cp:coreProperties>
</file>